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72" d="100"/>
          <a:sy n="72" d="100"/>
        </p:scale>
        <p:origin x="-66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xmlns="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pPr/>
              <a:t>4/11/2023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xmlns="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xmlns="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9590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pPr/>
              <a:t>4/11/2023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6083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pPr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87830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xmlns="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pPr/>
              <a:t>4/11/2023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7548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xmlns="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xmlns="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xmlns="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pPr/>
              <a:t>4/11/2023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0798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pPr/>
              <a:t>4/11/2023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7720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xmlns="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pPr/>
              <a:t>4/11/2023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xmlns="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866469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pPr/>
              <a:t>4/11/2023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4988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pPr/>
              <a:t>4/11/2023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2988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pPr/>
              <a:t>4/11/2023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1470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xmlns="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pPr/>
              <a:t>4/11/2023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xmlns="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26051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pPr/>
              <a:t>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99858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75" r:id="rId5"/>
    <p:sldLayoutId id="2147483680" r:id="rId6"/>
    <p:sldLayoutId id="2147483676" r:id="rId7"/>
    <p:sldLayoutId id="2147483677" r:id="rId8"/>
    <p:sldLayoutId id="2147483678" r:id="rId9"/>
    <p:sldLayoutId id="2147483679" r:id="rId10"/>
    <p:sldLayoutId id="2147483681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DBF1ABE-8590-450D-BB49-BDDCCF3EEA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B7D2F30-CCFD-292C-0CB3-9D9C246F07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4101" r="-1" b="-1"/>
          <a:stretch/>
        </p:blipFill>
        <p:spPr>
          <a:xfrm>
            <a:off x="230124" y="10"/>
            <a:ext cx="1218895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391F8D69-709A-4575-A393-B4C26481AF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966083" y="0"/>
            <a:ext cx="9841377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C87A50C4-1191-461A-9E09-C8057F2AF0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43035" y="0"/>
            <a:ext cx="2265453" cy="6858000"/>
          </a:xfrm>
          <a:custGeom>
            <a:avLst/>
            <a:gdLst>
              <a:gd name="connsiteX0" fmla="*/ 1117108 w 2265453"/>
              <a:gd name="connsiteY0" fmla="*/ 0 h 6858000"/>
              <a:gd name="connsiteX1" fmla="*/ 1099628 w 2265453"/>
              <a:gd name="connsiteY1" fmla="*/ 0 h 6858000"/>
              <a:gd name="connsiteX2" fmla="*/ 1175238 w 2265453"/>
              <a:gd name="connsiteY2" fmla="*/ 82371 h 6858000"/>
              <a:gd name="connsiteX3" fmla="*/ 2240276 w 2265453"/>
              <a:gd name="connsiteY3" fmla="*/ 3734791 h 6858000"/>
              <a:gd name="connsiteX4" fmla="*/ 274951 w 2265453"/>
              <a:gd name="connsiteY4" fmla="*/ 6634678 h 6858000"/>
              <a:gd name="connsiteX5" fmla="*/ 12802 w 2265453"/>
              <a:gd name="connsiteY5" fmla="*/ 6848127 h 6858000"/>
              <a:gd name="connsiteX6" fmla="*/ 0 w 2265453"/>
              <a:gd name="connsiteY6" fmla="*/ 6858000 h 6858000"/>
              <a:gd name="connsiteX7" fmla="*/ 19410 w 2265453"/>
              <a:gd name="connsiteY7" fmla="*/ 6858000 h 6858000"/>
              <a:gd name="connsiteX8" fmla="*/ 31082 w 2265453"/>
              <a:gd name="connsiteY8" fmla="*/ 6848998 h 6858000"/>
              <a:gd name="connsiteX9" fmla="*/ 293230 w 2265453"/>
              <a:gd name="connsiteY9" fmla="*/ 6635549 h 6858000"/>
              <a:gd name="connsiteX10" fmla="*/ 2258555 w 2265453"/>
              <a:gd name="connsiteY10" fmla="*/ 3735662 h 6858000"/>
              <a:gd name="connsiteX11" fmla="*/ 1193518 w 2265453"/>
              <a:gd name="connsiteY11" fmla="*/ 832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453" h="6858000">
                <a:moveTo>
                  <a:pt x="1117108" y="0"/>
                </a:moveTo>
                <a:lnTo>
                  <a:pt x="1099628" y="0"/>
                </a:lnTo>
                <a:lnTo>
                  <a:pt x="1175238" y="82371"/>
                </a:lnTo>
                <a:cubicBezTo>
                  <a:pt x="1926546" y="957940"/>
                  <a:pt x="2303836" y="2277119"/>
                  <a:pt x="2240276" y="3734791"/>
                </a:cubicBezTo>
                <a:cubicBezTo>
                  <a:pt x="2176522" y="5196911"/>
                  <a:pt x="1237280" y="5841173"/>
                  <a:pt x="274951" y="6634678"/>
                </a:cubicBezTo>
                <a:cubicBezTo>
                  <a:pt x="187328" y="6706930"/>
                  <a:pt x="100126" y="6778421"/>
                  <a:pt x="12802" y="6848127"/>
                </a:cubicBezTo>
                <a:lnTo>
                  <a:pt x="0" y="6858000"/>
                </a:lnTo>
                <a:lnTo>
                  <a:pt x="19410" y="6858000"/>
                </a:lnTo>
                <a:lnTo>
                  <a:pt x="31082" y="6848998"/>
                </a:lnTo>
                <a:cubicBezTo>
                  <a:pt x="118405" y="6779292"/>
                  <a:pt x="205608" y="6707801"/>
                  <a:pt x="293230" y="6635549"/>
                </a:cubicBezTo>
                <a:cubicBezTo>
                  <a:pt x="1255560" y="5842045"/>
                  <a:pt x="2194802" y="5197782"/>
                  <a:pt x="2258555" y="3735662"/>
                </a:cubicBezTo>
                <a:cubicBezTo>
                  <a:pt x="2322115" y="2277991"/>
                  <a:pt x="1944825" y="958811"/>
                  <a:pt x="1193518" y="832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1" name="Freeform: Shape 14">
            <a:extLst>
              <a:ext uri="{FF2B5EF4-FFF2-40B4-BE49-F238E27FC236}">
                <a16:creationId xmlns:a16="http://schemas.microsoft.com/office/drawing/2014/main" xmlns="" id="{BC87DA9F-8DB2-4D48-8716-A928FBB8A5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1103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16">
            <a:extLst>
              <a:ext uri="{FF2B5EF4-FFF2-40B4-BE49-F238E27FC236}">
                <a16:creationId xmlns:a16="http://schemas.microsoft.com/office/drawing/2014/main" xmlns="" id="{195EA065-AC5D-431D-927E-87FF058848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9619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3" name="Freeform: Shape 18">
            <a:extLst>
              <a:ext uri="{FF2B5EF4-FFF2-40B4-BE49-F238E27FC236}">
                <a16:creationId xmlns:a16="http://schemas.microsoft.com/office/drawing/2014/main" xmlns="" id="{46934B3C-D73F-4CD0-95B1-0244D662D1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523292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5EDBDB-48F8-B63B-1B28-71CC1C3C3C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0750" y="800100"/>
            <a:ext cx="7810500" cy="6305550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граждан в рамках федерального проекта «Содействие занятости» национального проекта «Демография»</a:t>
            </a:r>
            <a:r>
              <a:rPr lang="ru-RU" sz="1800" b="1" dirty="0">
                <a:solidFill>
                  <a:srgbClr val="323535"/>
                </a:solidFill>
                <a:latin typeface="BlissPro"/>
              </a:rPr>
              <a:t/>
            </a:r>
            <a:br>
              <a:rPr lang="ru-RU" sz="1800" b="1" dirty="0">
                <a:solidFill>
                  <a:srgbClr val="323535"/>
                </a:solidFill>
                <a:latin typeface="BlissPro"/>
              </a:rPr>
            </a:br>
            <a:endParaRPr lang="ru-RU" sz="7200" dirty="0"/>
          </a:p>
        </p:txBody>
      </p:sp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734AE3BD-57B4-2FEB-9814-7FC719D5CA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9480" y="0"/>
            <a:ext cx="6584971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4324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55F307-5206-7D79-ABAA-79D8239A4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6" y="442220"/>
            <a:ext cx="9667874" cy="1672330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Поставьте галочки напротив положений и нажмите кнопку </a:t>
            </a:r>
            <a:r>
              <a:rPr lang="ru-RU" sz="2800" b="1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«Отправить заявку»</a:t>
            </a:r>
            <a:br>
              <a:rPr lang="ru-RU" sz="2800" b="1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2043CECD-12D4-03EA-F7C3-D09B7AE0BD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0975" y="228417"/>
            <a:ext cx="4701116" cy="1886133"/>
          </a:xfrm>
        </p:spPr>
      </p:pic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860C7F3A-F09D-2048-9623-C50F0AC64C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3100" y="2228850"/>
            <a:ext cx="8760908" cy="4629150"/>
          </a:xfrm>
          <a:prstGeom prst="rect">
            <a:avLst/>
          </a:prstGeom>
        </p:spPr>
      </p:pic>
      <p:pic>
        <p:nvPicPr>
          <p:cNvPr id="9" name="Рисунок 8" descr="Стрелка: поворот влево со сплошной заливкой">
            <a:extLst>
              <a:ext uri="{FF2B5EF4-FFF2-40B4-BE49-F238E27FC236}">
                <a16:creationId xmlns:a16="http://schemas.microsoft.com/office/drawing/2014/main" xmlns="" id="{7CCC7DD1-4A22-1DD4-FFAF-E5F13CA6C6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57475" y="5905499"/>
            <a:ext cx="6858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2540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B1DECE-642E-4107-AA3B-2A1E0D5CC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1" y="876803"/>
            <a:ext cx="6978662" cy="1274214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подачи заявки приходит вызов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 электронной почте или по телефону) в центр занятости населения по месту жительства.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E4A2745-D6CD-4C87-90A9-60CFFB413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0" y="3143794"/>
            <a:ext cx="8770571" cy="2819986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трех дней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подачи заявки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обратиться в центр занятости населения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получить услугу по профессиональной ориентации, по итогам которой будет выдано заключение для дальнейшего участия в федеральном проекте</a:t>
            </a:r>
          </a:p>
        </p:txBody>
      </p:sp>
      <p:pic>
        <p:nvPicPr>
          <p:cNvPr id="4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A6F9EFDD-C183-4554-BAA9-78A3A00AD1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9857" y="264884"/>
            <a:ext cx="4251487" cy="188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8773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49BB7E9A-6937-4BF0-9F51-A20F197B55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F9989B-875A-FA3B-7563-F171A1869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450" y="180976"/>
            <a:ext cx="5980520" cy="1695449"/>
          </a:xfrm>
        </p:spPr>
        <p:txBody>
          <a:bodyPr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 вас остались вопросы, вы можете задать их по тел: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+7-(391)245-88-84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04A4833-047F-0B3A-BB21-A6327EDB4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449" y="2695575"/>
            <a:ext cx="6733325" cy="3600449"/>
          </a:xfrm>
        </p:spPr>
        <p:txBody>
          <a:bodyPr anchor="t"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написать на адрес электронной почты: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SAAvdeeva@fa.ru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 сайт: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http://www.fa.ru/fil/krasnoyarsk/Pages/Home.aspx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E0939753-89D7-48A8-8441-B9FF25CE8A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9F5CCFC5-858F-4B45-9B10-D49DD0280D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2348ECDC-D455-4B71-90F6-2ECC12B798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CB8527DE-AE75-EEC0-A2CB-56A863CAB8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9420" y="1923968"/>
            <a:ext cx="5361876" cy="194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794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FC3953-7DDA-456E-8D6C-229FEC4DF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200329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https://trudvsem.ru/</a:t>
            </a:r>
            <a:r>
              <a:rPr lang="en-US" sz="1800" b="1" dirty="0">
                <a:solidFill>
                  <a:srgbClr val="323535"/>
                </a:solidFill>
                <a:latin typeface="BlissPro"/>
              </a:rPr>
              <a:t/>
            </a:r>
            <a:br>
              <a:rPr lang="en-US" sz="1800" b="1" dirty="0">
                <a:solidFill>
                  <a:srgbClr val="323535"/>
                </a:solidFill>
                <a:latin typeface="BlissPro"/>
              </a:rPr>
            </a:b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3084CA7-7579-D392-009E-A4DEF2312829}"/>
              </a:ext>
            </a:extLst>
          </p:cNvPr>
          <p:cNvSpPr txBox="1"/>
          <p:nvPr/>
        </p:nvSpPr>
        <p:spPr>
          <a:xfrm>
            <a:off x="1920240" y="942886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Перейдите по ссылке https://trudvsem.ru/ найдите баннер «Содействие в поиске работы в любом регионе без выплаты пособия» и нажмите на кнопку «Узнать больше»</a:t>
            </a:r>
          </a:p>
        </p:txBody>
      </p:sp>
      <p:pic>
        <p:nvPicPr>
          <p:cNvPr id="17" name="Рисунок 1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72F3D65D-7F7F-17CE-5F05-F4DA6869EB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8124" y="23995"/>
            <a:ext cx="5244041" cy="1618554"/>
          </a:xfrm>
          <a:prstGeom prst="rect">
            <a:avLst/>
          </a:prstGeom>
        </p:spPr>
      </p:pic>
      <p:pic>
        <p:nvPicPr>
          <p:cNvPr id="21" name="Объект 2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8C99595E-33B5-5114-CFBF-585A6876B2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0240" y="2228851"/>
            <a:ext cx="8770571" cy="4605154"/>
          </a:xfrm>
        </p:spPr>
      </p:pic>
      <p:pic>
        <p:nvPicPr>
          <p:cNvPr id="23" name="Рисунок 22" descr="Стрелка: изгиб по часовой стрелке со сплошной заливкой">
            <a:extLst>
              <a:ext uri="{FF2B5EF4-FFF2-40B4-BE49-F238E27FC236}">
                <a16:creationId xmlns:a16="http://schemas.microsoft.com/office/drawing/2014/main" xmlns="" id="{62277A34-1F15-33DF-EC67-EDB96FF56A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62350" y="57912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6756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880178-EE7E-F7B7-13B5-1A63CAA1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1" y="552449"/>
            <a:ext cx="8328660" cy="1333501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Нажмите на кнопку </a:t>
            </a:r>
            <a:r>
              <a:rPr lang="ru-RU" sz="2800" b="1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«Записаться на обучение»</a:t>
            </a:r>
          </a:p>
        </p:txBody>
      </p:sp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1BF7553E-9669-E927-8D8A-3F31F1DEDD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83140" y="0"/>
            <a:ext cx="4215341" cy="1605146"/>
          </a:xfrm>
          <a:prstGeom prst="rect">
            <a:avLst/>
          </a:prstGeom>
        </p:spPr>
      </p:pic>
      <p:pic>
        <p:nvPicPr>
          <p:cNvPr id="13" name="Объект 1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872D68A6-1C62-BDEA-442A-77AAA750CE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0241" y="2157595"/>
            <a:ext cx="8776334" cy="4700405"/>
          </a:xfrm>
        </p:spPr>
      </p:pic>
      <p:pic>
        <p:nvPicPr>
          <p:cNvPr id="15" name="Рисунок 14" descr="Стрелка: изгиб по часовой стрелке со сплошной заливкой">
            <a:extLst>
              <a:ext uri="{FF2B5EF4-FFF2-40B4-BE49-F238E27FC236}">
                <a16:creationId xmlns:a16="http://schemas.microsoft.com/office/drawing/2014/main" xmlns="" id="{2AA2A65B-A340-954B-2CDB-6CA53C081B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3505200" y="565327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0672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51AF81-6745-28C6-2529-FFF5E0F69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6" y="276225"/>
            <a:ext cx="8343899" cy="1828800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Введите кодовые слова: Маркетинговые - («Интернет-маркетинг»); Бизнес-планирование - («Предпринимательство); Бухгалтерского учета - («Бухгалтерский учет»); Специалист по разработке и внедрению системы управления охраной труда - («Охрана труда»); чтобы увидеть программы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Финуниверситета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(партнер РАНХиГС)</a:t>
            </a:r>
          </a:p>
        </p:txBody>
      </p:sp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9C9871B9-3464-8235-FD1D-F311CEA940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7224" y="0"/>
            <a:ext cx="4577291" cy="1633720"/>
          </a:xfrm>
          <a:prstGeom prst="rect">
            <a:avLst/>
          </a:prstGeom>
        </p:spPr>
      </p:pic>
      <p:pic>
        <p:nvPicPr>
          <p:cNvPr id="21" name="Рисунок 20" descr="Стрелка: изгиб против часовой стрелки со сплошной заливкой">
            <a:extLst>
              <a:ext uri="{FF2B5EF4-FFF2-40B4-BE49-F238E27FC236}">
                <a16:creationId xmlns:a16="http://schemas.microsoft.com/office/drawing/2014/main" xmlns="" id="{B2AD856D-69A6-2A55-E97A-C271B0CA93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81625" y="2671580"/>
            <a:ext cx="914400" cy="914400"/>
          </a:xfrm>
          <a:prstGeom prst="rect">
            <a:avLst/>
          </a:prstGeom>
        </p:spPr>
      </p:pic>
      <p:pic>
        <p:nvPicPr>
          <p:cNvPr id="25" name="Объект 2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CA3171F5-74EC-2737-C402-59E82B5D5F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2625" y="2228850"/>
            <a:ext cx="8724900" cy="4629150"/>
          </a:xfrm>
        </p:spPr>
      </p:pic>
      <p:pic>
        <p:nvPicPr>
          <p:cNvPr id="27" name="Рисунок 26" descr="Стрелка: изгиб против часовой стрелки со сплошной заливкой">
            <a:extLst>
              <a:ext uri="{FF2B5EF4-FFF2-40B4-BE49-F238E27FC236}">
                <a16:creationId xmlns:a16="http://schemas.microsoft.com/office/drawing/2014/main" xmlns="" id="{0EA4409F-E6E8-8652-6806-9BD0079680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800" y="267158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6270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8C57E2-253D-A502-D532-5011B46B6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интересующую программу и подайте заявку</a:t>
            </a:r>
          </a:p>
        </p:txBody>
      </p:sp>
      <p:pic>
        <p:nvPicPr>
          <p:cNvPr id="7" name="Рисунок 6" descr="Стрелка: изгиб по часовой стрелке со сплошной заливкой">
            <a:extLst>
              <a:ext uri="{FF2B5EF4-FFF2-40B4-BE49-F238E27FC236}">
                <a16:creationId xmlns:a16="http://schemas.microsoft.com/office/drawing/2014/main" xmlns="" id="{1273A3E0-E0E3-C00E-03B7-F194D265BC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1125" y="4600575"/>
            <a:ext cx="914400" cy="914400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7F403186-1317-3A94-7421-44DC34B6E8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24925" y="-95250"/>
            <a:ext cx="3786716" cy="1767070"/>
          </a:xfrm>
          <a:prstGeom prst="rect">
            <a:avLst/>
          </a:prstGeom>
        </p:spPr>
      </p:pic>
      <p:pic>
        <p:nvPicPr>
          <p:cNvPr id="13" name="Объект 1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FC4CE588-9C9E-BC64-591B-06AEEAD927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0241" y="2209290"/>
            <a:ext cx="8770570" cy="4648710"/>
          </a:xfrm>
        </p:spPr>
      </p:pic>
      <p:pic>
        <p:nvPicPr>
          <p:cNvPr id="15" name="Рисунок 14" descr="Стрелка: изгиб против часовой стрелки со сплошной заливкой">
            <a:extLst>
              <a:ext uri="{FF2B5EF4-FFF2-40B4-BE49-F238E27FC236}">
                <a16:creationId xmlns:a16="http://schemas.microsoft.com/office/drawing/2014/main" xmlns="" id="{E66D7EF5-6F78-092A-0C74-7BA56E4EC9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48650" y="51720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5886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D2E359-1BEB-4F37-BB6E-FB61353AF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6" y="-809624"/>
            <a:ext cx="9401174" cy="2886074"/>
          </a:xfrm>
        </p:spPr>
        <p:txBody>
          <a:bodyPr>
            <a:normAutofit/>
          </a:bodyPr>
          <a:lstStyle/>
          <a:p>
            <a:r>
              <a:rPr lang="ru-RU" sz="1400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внимание: после выбора программы вас перенаправит на страницу входа через портал «Госуслуги».</a:t>
            </a:r>
            <a:br>
              <a:rPr lang="ru-RU" sz="1400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подтвердить заявку, необходимо иметь статус Подтвержденной учетной записи на портале Госуслуг.</a:t>
            </a:r>
            <a:br>
              <a:rPr lang="ru-RU" sz="1400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у вас уже Подтвержденная учетная запись, авторизуйтесь и переходите к следующему этапу.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8FF7F86D-B848-821E-E230-56D20BDE62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0240" y="2209800"/>
            <a:ext cx="8770571" cy="4648200"/>
          </a:xfrm>
        </p:spPr>
      </p:pic>
      <p:pic>
        <p:nvPicPr>
          <p:cNvPr id="7" name="Рисунок 6" descr="Стрелка: изгиб против часовой стрелки со сплошной заливкой">
            <a:extLst>
              <a:ext uri="{FF2B5EF4-FFF2-40B4-BE49-F238E27FC236}">
                <a16:creationId xmlns:a16="http://schemas.microsoft.com/office/drawing/2014/main" xmlns="" id="{0416E08A-E57F-E731-6B67-6629E11692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10125" y="4743450"/>
            <a:ext cx="914400" cy="914400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809EF59-A7EF-B7AE-E61D-0C8ACD54FA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5065" y="14470"/>
            <a:ext cx="3891491" cy="175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4505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861072-92C7-A53F-07BC-D210BDD6B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6" y="123825"/>
            <a:ext cx="9696449" cy="1990725"/>
          </a:xfrm>
        </p:spPr>
        <p:txBody>
          <a:bodyPr>
            <a:normAutofit fontScale="90000"/>
          </a:bodyPr>
          <a:lstStyle/>
          <a:p>
            <a:r>
              <a:rPr lang="ru-RU" sz="1800">
                <a:solidFill>
                  <a:srgbClr val="323535"/>
                </a:solidFill>
                <a:latin typeface="Arial" panose="020B0604020202020204" pitchFamily="34" charset="0"/>
              </a:rPr>
              <a:t>Заполните карточку заявления: выберите регион по месту жительства, населенный пункт по месту жительства (при наличии), укажите квалификацию по профессии, уровень образования, и выберите категорию участника.</a:t>
            </a:r>
            <a:br>
              <a:rPr lang="ru-RU" sz="1800">
                <a:solidFill>
                  <a:srgbClr val="323535"/>
                </a:solidFill>
                <a:latin typeface="Arial" panose="020B0604020202020204" pitchFamily="34" charset="0"/>
              </a:rPr>
            </a:br>
            <a:r>
              <a:rPr lang="ru-RU" sz="1800">
                <a:solidFill>
                  <a:srgbClr val="323535"/>
                </a:solidFill>
                <a:latin typeface="Arial" panose="020B0604020202020204" pitchFamily="34" charset="0"/>
              </a:rPr>
              <a:t>Мы рекомендуем указывать дополнительный номер телефона и e-mail. Это важно, если информация о способе связи с портала  «Госуслуги» не является актуальной.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DA29681-A6A9-3C69-D083-B622D03927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5475" y="2209800"/>
            <a:ext cx="8782050" cy="4648200"/>
          </a:xfrm>
        </p:spPr>
      </p:pic>
      <p:pic>
        <p:nvPicPr>
          <p:cNvPr id="7" name="Рисунок 6" descr="Стрелка: изгиб против часовой стрелки со сплошной заливкой">
            <a:extLst>
              <a:ext uri="{FF2B5EF4-FFF2-40B4-BE49-F238E27FC236}">
                <a16:creationId xmlns:a16="http://schemas.microsoft.com/office/drawing/2014/main" xmlns="" id="{CDBEEB19-6793-6525-60B5-B0F564FA97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52900" y="25431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3639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9B9E83-F697-0895-F34C-96BAF49ED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4776"/>
            <a:ext cx="9458325" cy="2019300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Заполните карточку заявления: выберите регион по месту жительства, населенный пункт по месту жительства (при наличии), укажите квалификацию по профессии, уровень образования, и выберите категорию участника.</a:t>
            </a:r>
            <a:br>
              <a:rPr lang="ru-RU" sz="1800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рекомендуем указывать дополнительный номер телефона и </a:t>
            </a:r>
            <a:r>
              <a:rPr lang="ru-RU" sz="1800" dirty="0" err="1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1800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Это важно, если информация о способе связи с портала  «Госуслуги» не является актуальной.</a:t>
            </a:r>
            <a:br>
              <a:rPr lang="ru-RU" sz="1800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категорию участника.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A63BB93-B49D-047D-5F8F-3011E123A2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0715" y="2200275"/>
            <a:ext cx="8770571" cy="4667250"/>
          </a:xfrm>
        </p:spPr>
      </p:pic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AE55F3CD-BC26-D8C9-9DB3-EE60E91B30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0125" y="28577"/>
            <a:ext cx="4396316" cy="163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3977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A99C89-C766-5F29-91E4-19F753075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76200"/>
            <a:ext cx="8770571" cy="1952625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место оказания услуги и форму обучения.</a:t>
            </a:r>
            <a:br>
              <a:rPr lang="ru-RU" sz="1800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ввиду Центр занятости населения, в который вам необходимо будет предоставить документы, подтверждающие категорию.</a:t>
            </a:r>
            <a:br>
              <a:rPr lang="ru-RU" sz="1800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323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Внимание: после подтверждения заявки вам необходимо в течение 3 рабочих дней обратиться в ЦЗН, который вы выберете в данном разделе. Если вы не обратитесь в ЦЗН в установленный срок, ваша заявка будет аннулирована.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F8AFC055-CD49-EBF1-640A-C52971C94C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3575" y="2181225"/>
            <a:ext cx="8770571" cy="467677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EBB6A6D-DEE7-326C-496B-D3A281336F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58200" y="178502"/>
            <a:ext cx="4210050" cy="174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1320593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LightSeedLeftStep">
      <a:dk1>
        <a:srgbClr val="000000"/>
      </a:dk1>
      <a:lt1>
        <a:srgbClr val="FFFFFF"/>
      </a:lt1>
      <a:dk2>
        <a:srgbClr val="243541"/>
      </a:dk2>
      <a:lt2>
        <a:srgbClr val="E8E7E2"/>
      </a:lt2>
      <a:accent1>
        <a:srgbClr val="7688E6"/>
      </a:accent1>
      <a:accent2>
        <a:srgbClr val="58A6E1"/>
      </a:accent2>
      <a:accent3>
        <a:srgbClr val="4EB3B4"/>
      </a:accent3>
      <a:accent4>
        <a:srgbClr val="47B689"/>
      </a:accent4>
      <a:accent5>
        <a:srgbClr val="43B858"/>
      </a:accent5>
      <a:accent6>
        <a:srgbClr val="63B848"/>
      </a:accent6>
      <a:hlink>
        <a:srgbClr val="8C8354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224</Words>
  <Application>Microsoft Office PowerPoint</Application>
  <PresentationFormat>Произвольный</PresentationFormat>
  <Paragraphs>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SketchLinesVTI</vt:lpstr>
      <vt:lpstr>   Обучение граждан в рамках федерального проекта «Содействие занятости» национального проекта «Демография» </vt:lpstr>
      <vt:lpstr>https://trudvsem.ru/ </vt:lpstr>
      <vt:lpstr>Нажмите на кнопку «Записаться на обучение»</vt:lpstr>
      <vt:lpstr>Введите кодовые слова: Маркетинговые - («Интернет-маркетинг»); Бизнес-планирование - («Предпринимательство); Бухгалтерского учета - («Бухгалтерский учет»); Специалист по разработке и внедрению системы управления охраной труда - («Охрана труда»); чтобы увидеть программы Финуниверситета (партнер РАНХиГС)</vt:lpstr>
      <vt:lpstr>Выберите интересующую программу и подайте заявку</vt:lpstr>
      <vt:lpstr>Обратите внимание: после выбора программы вас перенаправит на страницу входа через портал «Госуслуги». Чтобы подтвердить заявку, необходимо иметь статус Подтвержденной учетной записи на портале Госуслуг. Если у вас уже Подтвержденная учетная запись, авторизуйтесь и переходите к следующему этапу.</vt:lpstr>
      <vt:lpstr>Заполните карточку заявления: выберите регион по месту жительства, населенный пункт по месту жительства (при наличии), укажите квалификацию по профессии, уровень образования, и выберите категорию участника. Мы рекомендуем указывать дополнительный номер телефона и e-mail. Это важно, если информация о способе связи с портала  «Госуслуги» не является актуальной.</vt:lpstr>
      <vt:lpstr>Заполните карточку заявления: выберите регион по месту жительства, населенный пункт по месту жительства (при наличии), укажите квалификацию по профессии, уровень образования, и выберите категорию участника. Мы рекомендуем указывать дополнительный номер телефона и e-mail. Это важно, если информация о способе связи с портала  «Госуслуги» не является актуальной. Выберите категорию участника.</vt:lpstr>
      <vt:lpstr>Выберите место оказания услуги и форму обучения. Имеется ввиду Центр занятости населения, в который вам необходимо будет предоставить документы, подтверждающие категорию. Внимание: после подтверждения заявки вам необходимо в течение 3 рабочих дней обратиться в ЦЗН, который вы выберете в данном разделе. Если вы не обратитесь в ЦЗН в установленный срок, ваша заявка будет аннулирована.</vt:lpstr>
      <vt:lpstr>Поставьте галочки напротив положений и нажмите кнопку «Отправить заявку» </vt:lpstr>
      <vt:lpstr>После подачи заявки приходит вызов  (по электронной почте или по телефону) в центр занятости населения по месту жительства.</vt:lpstr>
      <vt:lpstr>Если у вас остались вопросы, вы можете задать их по тел:  +7-(391)245-88-84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граждан в рамках федерального проекта «Содействие занятости» национального проекта «Демография»</dc:title>
  <dc:creator>Горбачев Данил Владимирович</dc:creator>
  <cp:lastModifiedBy>Пользователь Windows</cp:lastModifiedBy>
  <cp:revision>3</cp:revision>
  <dcterms:created xsi:type="dcterms:W3CDTF">2022-05-06T02:24:41Z</dcterms:created>
  <dcterms:modified xsi:type="dcterms:W3CDTF">2023-04-11T06:39:22Z</dcterms:modified>
</cp:coreProperties>
</file>